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/Relationships>

</file>

<file path=ppt/media/image1.png>
</file>

<file path=ppt/media/image1.tif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60" sz="130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본문 첫 번째 줄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사실 정보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사실 정보</a:t>
            </a:r>
          </a:p>
        </p:txBody>
      </p:sp>
      <p:sp>
        <p:nvSpPr>
          <p:cNvPr id="10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속성</a:t>
            </a:r>
          </a:p>
        </p:txBody>
      </p:sp>
      <p:sp>
        <p:nvSpPr>
          <p:cNvPr id="116" name="본문 첫 번째 줄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이미지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이미지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이미지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이미지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60" sz="130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저자 및 날짜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61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72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8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89" name="의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의제 부제</a:t>
            </a:r>
          </a:p>
        </p:txBody>
      </p:sp>
      <p:sp>
        <p:nvSpPr>
          <p:cNvPr id="9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refspecs.linuxfoundation.org/LSB_1.3.0/gLSB/gLSB/libx11-ddefs.html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2020/09/28, hyochoi, mincki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3600"/>
            </a:lvl1pPr>
          </a:lstStyle>
          <a:p>
            <a:pPr/>
            <a:r>
              <a:t>2020/09/28, hyochoi, minckim</a:t>
            </a:r>
          </a:p>
        </p:txBody>
      </p:sp>
      <p:sp>
        <p:nvSpPr>
          <p:cNvPr id="152" name="cub3D 시작부터 완성까지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cub3D 시작부터 완성까지</a:t>
            </a:r>
          </a:p>
        </p:txBody>
      </p:sp>
      <p:sp>
        <p:nvSpPr>
          <p:cNvPr id="153" name="그리고 가능하면 보너스까지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그리고 가능하면 보너스까지…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189" name="int                mlx_pixel_put(void *mlx_ptr, void *win_ptr,…"/>
          <p:cNvSpPr txBox="1"/>
          <p:nvPr>
            <p:ph type="body" idx="21"/>
          </p:nvPr>
        </p:nvSpPr>
        <p:spPr>
          <a:xfrm>
            <a:off x="1206500" y="2913194"/>
            <a:ext cx="21971000" cy="19391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5500">
              <a:defRPr sz="5500"/>
            </a:pPr>
            <a:r>
              <a:t>int                mlx_pixel_put(void *mlx_ptr, void *win_ptr,</a:t>
            </a:r>
          </a:p>
          <a:p>
            <a:pPr lvl="8" marL="0" indent="3657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pPr>
            <a:r>
              <a:t>                                                       int x, int y, int color);</a:t>
            </a:r>
          </a:p>
        </p:txBody>
      </p:sp>
      <p:sp>
        <p:nvSpPr>
          <p:cNvPr id="190" name="man mlx_new_image (관련 함수: mlx_string_put)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man mlx_new_image</a:t>
            </a:r>
            <a:br/>
            <a:r>
              <a:t>(관련 함수: mlx_string_put)</a:t>
            </a:r>
          </a:p>
          <a:p>
            <a:pPr/>
            <a:r>
              <a:t>win_ptr에 해당되는 창의 (x, y)에 color 색으로 한 픽셀을 그린다.</a:t>
            </a:r>
            <a:br/>
            <a:r>
              <a:t>(예: 640*480의 경우 좌상단이 (0, 0), 우하단이 (640, 480).)</a:t>
            </a:r>
          </a:p>
          <a:p>
            <a:pPr/>
            <a:r>
              <a:t>창 밖으로 나가는 픽셀을 버리는 기능 탑재.</a:t>
            </a:r>
            <a:br/>
            <a:r>
              <a:t>그로 인해 프로그램 전체의 퍼포먼스를 떨어뜨리므로 사용 비권장 (man 참고)</a:t>
            </a:r>
          </a:p>
          <a:p>
            <a:pPr/>
            <a:r>
              <a:t>0xttRRGGBB 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193" name="Void *           mlx_new_image(void * mlx_ptr, int width, int height);"/>
          <p:cNvSpPr txBox="1"/>
          <p:nvPr>
            <p:ph type="body" idx="21"/>
          </p:nvPr>
        </p:nvSpPr>
        <p:spPr>
          <a:xfrm>
            <a:off x="1206500" y="2913194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Void *           mlx_new_image(void * mlx_ptr, int width, int height);</a:t>
            </a:r>
          </a:p>
        </p:txBody>
      </p:sp>
      <p:sp>
        <p:nvSpPr>
          <p:cNvPr id="194" name="man mlx_new_image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man mlx_new_image</a:t>
            </a:r>
          </a:p>
          <a:p>
            <a:pPr/>
            <a:r>
              <a:t>Width * height 사이즈의 빈 이미지 생성 및 이미지 포인터 반환</a:t>
            </a:r>
          </a:p>
          <a:p>
            <a:pPr/>
            <a:r>
              <a:t>이미지 정보 수정은 mlx_get_data_addr 함수를 통해 받은 배열에서 가능</a:t>
            </a:r>
          </a:p>
          <a:p>
            <a:pPr/>
            <a:r>
              <a:t>오류 발생시 널 포인터 반환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197" name="Void *           mlx_xpm_file_to_image(void * mlx_ptr,…"/>
          <p:cNvSpPr txBox="1"/>
          <p:nvPr>
            <p:ph type="body" idx="21"/>
          </p:nvPr>
        </p:nvSpPr>
        <p:spPr>
          <a:xfrm>
            <a:off x="1206500" y="2913194"/>
            <a:ext cx="21971000" cy="19391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5500">
              <a:defRPr sz="5500"/>
            </a:pPr>
            <a:r>
              <a:t>Void *           mlx_xpm_file_to_image(void * mlx_ptr,</a:t>
            </a:r>
          </a:p>
          <a:p>
            <a:pPr lvl="8" marL="0" indent="3657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pPr>
            <a:r>
              <a:t>                            char *filename, int *width, int *height);</a:t>
            </a:r>
          </a:p>
        </p:txBody>
      </p:sp>
      <p:sp>
        <p:nvSpPr>
          <p:cNvPr id="198" name="man mlx_new_image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man mlx_new_image</a:t>
            </a:r>
          </a:p>
          <a:p>
            <a:pPr/>
            <a:r>
              <a:t>filename과 int형 변수의 주소값을 넘겨주면</a:t>
            </a:r>
            <a:br/>
            <a:r>
              <a:t>xpm 파일을 이미지로 변환 후 해당 이미지 포인터 반환.</a:t>
            </a:r>
            <a:br/>
            <a:r>
              <a:t>int형 변수에는 해당 이미지의 width, height 저장.</a:t>
            </a:r>
          </a:p>
          <a:p>
            <a:pPr/>
            <a:r>
              <a:t>이미지 정보 수정은 mlx_get_data_addr 함수를 통해 받은 배열에서 가능</a:t>
            </a:r>
          </a:p>
          <a:p>
            <a:pPr/>
            <a:r>
              <a:t>오류 발생시 널 포인터 반환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201" name="char *           mlx_get_data_addr(void * img_ptr, int *bits_per_pixel,…"/>
          <p:cNvSpPr txBox="1"/>
          <p:nvPr>
            <p:ph type="body" idx="21"/>
          </p:nvPr>
        </p:nvSpPr>
        <p:spPr>
          <a:xfrm>
            <a:off x="1206500" y="2913194"/>
            <a:ext cx="21971000" cy="19391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5500">
              <a:defRPr sz="5500"/>
            </a:pPr>
            <a:r>
              <a:t>char *           mlx_get_data_addr(void * img_ptr, int *bits_per_pixel,</a:t>
            </a:r>
          </a:p>
          <a:p>
            <a:pPr lvl="8" marL="0" indent="3657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pPr>
            <a:r>
              <a:t>                                    int *size_line, int *endian);</a:t>
            </a:r>
          </a:p>
        </p:txBody>
      </p:sp>
      <p:sp>
        <p:nvSpPr>
          <p:cNvPr id="202" name="man mlx_new_image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man mlx_new_image</a:t>
            </a:r>
          </a:p>
          <a:p>
            <a:pPr/>
            <a:r>
              <a:t>Img_ptr와 int형 변수의 주소들을 넘겨주면 char형 배열의 주소 반환.</a:t>
            </a:r>
            <a:br/>
            <a:r>
              <a:t>bits_per_pixel: 한 픽셀을 표현하는 데 필요한 </a:t>
            </a:r>
            <a:r>
              <a:rPr b="1"/>
              <a:t>비트</a:t>
            </a:r>
            <a:r>
              <a:t> 수</a:t>
            </a:r>
            <a:br/>
            <a:r>
              <a:t>size_line: 이미지의 width를 표현하는 데 필요한 </a:t>
            </a:r>
            <a:r>
              <a:rPr b="1"/>
              <a:t>바이트</a:t>
            </a:r>
            <a:r>
              <a:t> 수</a:t>
            </a:r>
            <a:br/>
            <a:r>
              <a:t>endian: 리틀 엔디언일 시 0, 빅 엔디언일 시 1</a:t>
            </a:r>
          </a:p>
          <a:p>
            <a:pPr/>
            <a:r>
              <a:t>해당 배열에 접근하여 이미지 정보 수정 가능</a:t>
            </a:r>
          </a:p>
          <a:p>
            <a:pPr/>
            <a:r>
              <a:t>오류 발생시 널 포인터 반환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205" name="int          mlx_put_image_to_window(void * mlx_ptr, void *win_ptr,…"/>
          <p:cNvSpPr txBox="1"/>
          <p:nvPr>
            <p:ph type="body" idx="21"/>
          </p:nvPr>
        </p:nvSpPr>
        <p:spPr>
          <a:xfrm>
            <a:off x="1206500" y="2913194"/>
            <a:ext cx="21971000" cy="19391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5500">
              <a:defRPr sz="5500"/>
            </a:pPr>
            <a:r>
              <a:t>int          mlx_put_image_to_window(void * mlx_ptr, void *win_ptr,</a:t>
            </a:r>
          </a:p>
          <a:p>
            <a:pPr lvl="8" marL="0" indent="3657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pPr>
            <a:r>
              <a:t>                                                 void *img_ptr, int x, int y);</a:t>
            </a:r>
          </a:p>
        </p:txBody>
      </p:sp>
      <p:sp>
        <p:nvSpPr>
          <p:cNvPr id="206" name="man mlx_new_image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man mlx_new_image</a:t>
            </a:r>
          </a:p>
          <a:p>
            <a:pPr/>
            <a:r>
              <a:t>win_ptr에 해당되는 창의 (x, y)에 이미지를 그린다.</a:t>
            </a:r>
            <a:br/>
            <a:r>
              <a:t>(이미지의 좌상단 기준 좌표)</a:t>
            </a:r>
          </a:p>
          <a:p>
            <a:pPr algn="r"/>
          </a:p>
          <a:p>
            <a:pPr algn="r"/>
          </a:p>
          <a:p>
            <a:pPr algn="r"/>
          </a:p>
          <a:p>
            <a:pPr marL="0" indent="0" algn="r">
              <a:buSzTx/>
              <a:buNone/>
            </a:pPr>
            <a:r>
              <a:t>and more…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209" name="int                      mlx_loop(void *mlx_ptr);"/>
          <p:cNvSpPr txBox="1"/>
          <p:nvPr>
            <p:ph type="body" idx="21"/>
          </p:nvPr>
        </p:nvSpPr>
        <p:spPr>
          <a:xfrm>
            <a:off x="1206500" y="2913194"/>
            <a:ext cx="21971000" cy="19391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5500">
              <a:defRPr sz="5500"/>
            </a:pPr>
            <a:r>
              <a:t>int                      mlx_loop(void *</a:t>
            </a:r>
            <a:r>
              <a:rPr>
                <a:solidFill>
                  <a:schemeClr val="accent1"/>
                </a:solidFill>
              </a:rPr>
              <a:t>mlx_ptr</a:t>
            </a:r>
            <a:r>
              <a:t>);</a:t>
            </a:r>
          </a:p>
        </p:txBody>
      </p:sp>
      <p:sp>
        <p:nvSpPr>
          <p:cNvPr id="210" name="man mlx_loop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man mlx_loop</a:t>
            </a:r>
          </a:p>
          <a:p>
            <a:pPr/>
            <a:r>
              <a:t>이벤트 입력을 대기하며 절대 반환되지 않는 무한루프</a:t>
            </a:r>
          </a:p>
          <a:p>
            <a:pPr/>
            <a:r>
              <a:t>루프 종료를 위해서는 exit() 함수 사용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213" name="int             mlx_hook(void *win_ptr, int x_event, int x_mask,…"/>
          <p:cNvSpPr txBox="1"/>
          <p:nvPr>
            <p:ph type="body" idx="21"/>
          </p:nvPr>
        </p:nvSpPr>
        <p:spPr>
          <a:xfrm>
            <a:off x="1206500" y="2913194"/>
            <a:ext cx="21971000" cy="19391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5500">
              <a:defRPr sz="5500"/>
            </a:pPr>
            <a:r>
              <a:t>int             mlx_hook(void *</a:t>
            </a:r>
            <a:r>
              <a:rPr>
                <a:solidFill>
                  <a:schemeClr val="accent4">
                    <a:hueOff val="-1247790"/>
                    <a:lumOff val="-12326"/>
                  </a:schemeClr>
                </a:solidFill>
              </a:rPr>
              <a:t>win_ptr</a:t>
            </a:r>
            <a:r>
              <a:t>, int x_event, int x_mask,</a:t>
            </a:r>
          </a:p>
          <a:p>
            <a:pPr lvl="8" marL="0" indent="3657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pPr>
            <a:r>
              <a:t>                                    int (*funct)(), void *param);</a:t>
            </a:r>
          </a:p>
        </p:txBody>
      </p:sp>
      <p:sp>
        <p:nvSpPr>
          <p:cNvPr id="214" name="관련 함수: mlx_key_hook, mlx_mouse_hook, mlx_expose_hook (man mlx_loop)…"/>
          <p:cNvSpPr txBox="1"/>
          <p:nvPr>
            <p:ph type="body" idx="1"/>
          </p:nvPr>
        </p:nvSpPr>
        <p:spPr>
          <a:xfrm>
            <a:off x="1206500" y="5027017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관련 함수: mlx_key_hook, mlx_mouse_hook, mlx_expose_hook (man mlx_loop)</a:t>
            </a:r>
          </a:p>
          <a:p>
            <a:pPr/>
            <a:r>
              <a:t>사용자 정의 이벤트 핸들러</a:t>
            </a:r>
          </a:p>
          <a:p>
            <a:pPr/>
            <a:r>
              <a:t>x_event: 키 press, release, x 버튼 press 등 원하는 이벤트 설정 가능. X.h 참고</a:t>
            </a:r>
            <a:br/>
            <a:r>
              <a:t>x_mask: MAC OS에서는 무시 가능. 그 외에서는 X.h 헤더 참고</a:t>
            </a:r>
            <a:br/>
            <a:r>
              <a:t>(*funct)(): 원하는 기능의 함수 funct(반환형 int) 포인터</a:t>
            </a:r>
            <a:br/>
            <a:r>
              <a:t>param: 함수로 넘겨줄 변수</a:t>
            </a:r>
          </a:p>
          <a:p>
            <a:pPr/>
            <a:r>
              <a:t>함수 포인터와 param의 정보는 mlx 함수에서 절대 변경하지 않음</a:t>
            </a:r>
          </a:p>
        </p:txBody>
      </p:sp>
      <p:sp>
        <p:nvSpPr>
          <p:cNvPr id="215" name="https://refspecs.linuxfoundation.org/LSB_1.3.0/gLSB/gLSB/libx11-ddefs.html"/>
          <p:cNvSpPr txBox="1"/>
          <p:nvPr/>
        </p:nvSpPr>
        <p:spPr>
          <a:xfrm>
            <a:off x="3043764" y="12483465"/>
            <a:ext cx="2118817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 u="sng">
                <a:solidFill>
                  <a:srgbClr val="929292"/>
                </a:solidFill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https://refspecs.linuxfoundation.org/LSB_1.3.0/gLSB/gLSB/libx11-ddefs.html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266413"/>
            <a:ext cx="24384001" cy="8662417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Key 관련 함수 프로토타입: int          key_press(int keycode, void *param);…"/>
          <p:cNvSpPr txBox="1"/>
          <p:nvPr>
            <p:ph type="body" sz="half" idx="1"/>
          </p:nvPr>
        </p:nvSpPr>
        <p:spPr>
          <a:xfrm>
            <a:off x="1206500" y="7830046"/>
            <a:ext cx="21971000" cy="5061109"/>
          </a:xfrm>
          <a:prstGeom prst="rect">
            <a:avLst/>
          </a:prstGeom>
        </p:spPr>
        <p:txBody>
          <a:bodyPr/>
          <a:lstStyle/>
          <a:p>
            <a:pPr/>
            <a:r>
              <a:t>Key 관련 함수 프로토타입: int          key_press(int keycode, void *param);</a:t>
            </a:r>
          </a:p>
          <a:p>
            <a:pPr/>
            <a:r>
              <a:t>Mouse 관련 함수 프로토타입: int     mouse_press(int x, int y, void *param);</a:t>
            </a:r>
          </a:p>
          <a:p>
            <a:pPr/>
            <a:r>
              <a:t>x 버튼 관련 함수 프로토타입: int       close(void *param);</a:t>
            </a:r>
            <a:br/>
            <a:r>
              <a:t>mlx_loop 종료를 위해 함수 마지막에 exit(0); 필요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221" name="int            mlx_loop_hook(void *mlx_ptr, int (*funct)(), void *param);"/>
          <p:cNvSpPr txBox="1"/>
          <p:nvPr>
            <p:ph type="body" idx="21"/>
          </p:nvPr>
        </p:nvSpPr>
        <p:spPr>
          <a:xfrm>
            <a:off x="1206500" y="2913194"/>
            <a:ext cx="21971000" cy="19391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5500">
              <a:defRPr sz="5500"/>
            </a:pPr>
            <a:r>
              <a:t>int            mlx_loop_hook(void *</a:t>
            </a:r>
            <a:r>
              <a:rPr>
                <a:solidFill>
                  <a:schemeClr val="accent1"/>
                </a:solidFill>
              </a:rPr>
              <a:t>mlx_ptr</a:t>
            </a:r>
            <a:r>
              <a:t>, int (*funct)(), void *param);</a:t>
            </a:r>
          </a:p>
        </p:txBody>
      </p:sp>
      <p:sp>
        <p:nvSpPr>
          <p:cNvPr id="222" name="man mlx_loop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man mlx_loop</a:t>
            </a:r>
          </a:p>
          <a:p>
            <a:pPr/>
            <a:r>
              <a:t>아무 이벤트도 발생하지 않았을 때 전달된 함수 실행</a:t>
            </a:r>
          </a:p>
          <a:p>
            <a:pPr/>
            <a:r>
              <a:t>(*funct)(): 원하는 기능의 함수 funct(반환형 int) 포인터</a:t>
            </a:r>
            <a:br/>
            <a:r>
              <a:t>param: 함수로 넘겨줄 변수</a:t>
            </a:r>
          </a:p>
          <a:p>
            <a:pPr/>
            <a:r>
              <a:t>함수 포인터와 param의 정보는 mlx 함수에서 절대 변경하지 않음</a:t>
            </a:r>
          </a:p>
          <a:p>
            <a:pPr/>
          </a:p>
          <a:p>
            <a:pPr marL="0" indent="0" algn="r">
              <a:buSzTx/>
              <a:buNone/>
            </a:pPr>
            <a:r>
              <a:t>and more…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—save 플래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—save 플래그</a:t>
            </a:r>
          </a:p>
        </p:txBody>
      </p:sp>
      <p:sp>
        <p:nvSpPr>
          <p:cNvPr id="225" name="쉬워요!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쉬워요!</a:t>
            </a:r>
          </a:p>
        </p:txBody>
      </p:sp>
      <p:sp>
        <p:nvSpPr>
          <p:cNvPr id="226" name="한 프레임만 레이캐스팅한 후, 해당 이미지 데이터를 가공…"/>
          <p:cNvSpPr txBox="1"/>
          <p:nvPr>
            <p:ph type="body" idx="1"/>
          </p:nvPr>
        </p:nvSpPr>
        <p:spPr>
          <a:xfrm>
            <a:off x="1206500" y="4065354"/>
            <a:ext cx="21971000" cy="8439162"/>
          </a:xfrm>
          <a:prstGeom prst="rect">
            <a:avLst/>
          </a:prstGeom>
        </p:spPr>
        <p:txBody>
          <a:bodyPr/>
          <a:lstStyle/>
          <a:p>
            <a:pPr/>
            <a:r>
              <a:t>한 프레임만 레이캐스팅한 후, 해당 이미지 데이터를 가공</a:t>
            </a:r>
          </a:p>
          <a:p>
            <a:pPr/>
            <a:r>
              <a:t>32비트 비트맵 파일 양식</a:t>
            </a:r>
          </a:p>
          <a:p>
            <a:pPr/>
            <a:r>
              <a:t>자세한 것은 셀프로…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스포일러 주의!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스포일러 주의!</a:t>
            </a:r>
          </a:p>
        </p:txBody>
      </p:sp>
      <p:sp>
        <p:nvSpPr>
          <p:cNvPr id="156" name="cub3D를 아직 시작하지 않으신 분들께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cub3D를 아직 시작하지 않으신 분들께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코드를 봅시다"/>
          <p:cNvSpPr txBox="1"/>
          <p:nvPr>
            <p:ph type="body" idx="1"/>
          </p:nvPr>
        </p:nvSpPr>
        <p:spPr>
          <a:xfrm>
            <a:off x="1206500" y="1069125"/>
            <a:ext cx="21971000" cy="7241584"/>
          </a:xfrm>
          <a:prstGeom prst="rect">
            <a:avLst/>
          </a:prstGeom>
        </p:spPr>
        <p:txBody>
          <a:bodyPr/>
          <a:lstStyle>
            <a:lvl1pPr>
              <a:defRPr spc="-200" sz="20000"/>
            </a:lvl1pPr>
          </a:lstStyle>
          <a:p>
            <a:pPr/>
            <a:r>
              <a:t>코드를 봅시다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now 레이캐스팅!"/>
          <p:cNvSpPr txBox="1"/>
          <p:nvPr>
            <p:ph type="body" idx="1"/>
          </p:nvPr>
        </p:nvSpPr>
        <p:spPr>
          <a:xfrm>
            <a:off x="1206500" y="1333686"/>
            <a:ext cx="21971000" cy="7241584"/>
          </a:xfrm>
          <a:prstGeom prst="rect">
            <a:avLst/>
          </a:prstGeom>
        </p:spPr>
        <p:txBody>
          <a:bodyPr/>
          <a:lstStyle/>
          <a:p>
            <a:pPr defTabSz="2413955">
              <a:defRPr spc="-247" sz="24750"/>
            </a:pPr>
            <a:r>
              <a:rPr spc="-98" sz="9900"/>
              <a:t>now</a:t>
            </a:r>
            <a:br/>
            <a:r>
              <a:t>레이캐스팅!</a:t>
            </a:r>
          </a:p>
        </p:txBody>
      </p:sp>
      <p:sp>
        <p:nvSpPr>
          <p:cNvPr id="231" name="minckim을 모십니다!"/>
          <p:cNvSpPr txBox="1"/>
          <p:nvPr>
            <p:ph type="body" idx="21"/>
          </p:nvPr>
        </p:nvSpPr>
        <p:spPr>
          <a:xfrm>
            <a:off x="1206500" y="8519939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minckim을 모십니다!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보너스, 해보지 않으실래요?"/>
          <p:cNvSpPr txBox="1"/>
          <p:nvPr>
            <p:ph type="body" idx="1"/>
          </p:nvPr>
        </p:nvSpPr>
        <p:spPr>
          <a:xfrm>
            <a:off x="1206500" y="1591445"/>
            <a:ext cx="21971000" cy="7241584"/>
          </a:xfrm>
          <a:prstGeom prst="rect">
            <a:avLst/>
          </a:prstGeom>
        </p:spPr>
        <p:txBody>
          <a:bodyPr/>
          <a:lstStyle/>
          <a:p>
            <a:pPr>
              <a:defRPr spc="-140" sz="14000"/>
            </a:pPr>
            <a:r>
              <a:t>보너스,</a:t>
            </a:r>
            <a:br/>
            <a:r>
              <a:t>해보지 않으실래요?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보너스 구현 예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보너스 구현 예제</a:t>
            </a:r>
          </a:p>
        </p:txBody>
      </p:sp>
      <p:sp>
        <p:nvSpPr>
          <p:cNvPr id="237" name="cub3D by. hyochoi"/>
          <p:cNvSpPr txBox="1"/>
          <p:nvPr>
            <p:ph type="body" idx="21"/>
          </p:nvPr>
        </p:nvSpPr>
        <p:spPr>
          <a:xfrm>
            <a:off x="2907912" y="11589726"/>
            <a:ext cx="6417081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ctr" defTabSz="825500">
              <a:defRPr b="0" sz="4800"/>
            </a:lvl1pPr>
          </a:lstStyle>
          <a:p>
            <a:pPr/>
            <a:r>
              <a:t>cub3D by. hyochoi</a:t>
            </a:r>
          </a:p>
        </p:txBody>
      </p:sp>
      <p:sp>
        <p:nvSpPr>
          <p:cNvPr id="238" name="cub3D by. minckim"/>
          <p:cNvSpPr txBox="1"/>
          <p:nvPr/>
        </p:nvSpPr>
        <p:spPr>
          <a:xfrm>
            <a:off x="14962590" y="11589726"/>
            <a:ext cx="641708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defTabSz="825500"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cub3D by. minckim</a:t>
            </a:r>
          </a:p>
        </p:txBody>
      </p:sp>
      <p:pic>
        <p:nvPicPr>
          <p:cNvPr id="239" name="스크린샷 2020-09-27 오후 3.45.26.png" descr="스크린샷 2020-09-27 오후 3.45.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75241" y="3578921"/>
            <a:ext cx="12991779" cy="797053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스크린샷 2020-09-27 오후 5.29.21.png" descr="스크린샷 2020-09-27 오후 5.29.2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83207" y="2841360"/>
            <a:ext cx="12799319" cy="94456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보너스 구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보너스 구현</a:t>
            </a:r>
          </a:p>
        </p:txBody>
      </p:sp>
      <p:sp>
        <p:nvSpPr>
          <p:cNvPr id="243" name="쉬워요! (몇 개 빼고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쉬워요! (몇 개 빼고)</a:t>
            </a:r>
          </a:p>
        </p:txBody>
      </p:sp>
      <p:sp>
        <p:nvSpPr>
          <p:cNvPr id="244" name="제시된 18개의 보너스 항목 중 14개를 구현하면 +15점…"/>
          <p:cNvSpPr txBox="1"/>
          <p:nvPr>
            <p:ph type="body" idx="1"/>
          </p:nvPr>
        </p:nvSpPr>
        <p:spPr>
          <a:xfrm>
            <a:off x="1206500" y="4065354"/>
            <a:ext cx="21971000" cy="8439162"/>
          </a:xfrm>
          <a:prstGeom prst="rect">
            <a:avLst/>
          </a:prstGeom>
        </p:spPr>
        <p:txBody>
          <a:bodyPr/>
          <a:lstStyle/>
          <a:p>
            <a:pPr/>
            <a:r>
              <a:t>제시된 18개의 보너스 항목 중 14개를 구현하면 +15점</a:t>
            </a:r>
          </a:p>
          <a:p>
            <a:pPr/>
            <a:r>
              <a:t>5개까지 각 1점, 이후 9개는 +((구현 개수 * 5/9) * 2)점 (아마)</a:t>
            </a:r>
          </a:p>
          <a:p>
            <a:pPr/>
            <a:r>
              <a:t>115점이면 블랙홀 20일이 보너스! 경험치도 많이 준다!</a:t>
            </a:r>
          </a:p>
          <a:p>
            <a:pPr/>
          </a:p>
          <a:p>
            <a:pPr marL="0" indent="0" algn="r">
              <a:buSzTx/>
              <a:buNone/>
            </a:pPr>
          </a:p>
          <a:p>
            <a:pPr marL="0" indent="0" algn="r">
              <a:buSzTx/>
              <a:buNone/>
            </a:pPr>
          </a:p>
          <a:p>
            <a:pPr marL="0" indent="0" algn="r">
              <a:buSzTx/>
              <a:buNone/>
              <a:defRPr b="1"/>
            </a:pPr>
            <a:r>
              <a:t>+ 게임 비주얼은 그래픽이 다 하므로 게임용 프리소스 사용 적극 추천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보너스 영업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보너스 영업</a:t>
            </a:r>
          </a:p>
        </p:txBody>
      </p:sp>
      <p:sp>
        <p:nvSpPr>
          <p:cNvPr id="247" name="그 어려워보이는 것 몇 개 빼고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그 어려워보이는 것 몇 개 빼고</a:t>
            </a:r>
          </a:p>
        </p:txBody>
      </p:sp>
      <p:sp>
        <p:nvSpPr>
          <p:cNvPr id="248" name="필수: Wall collisions…"/>
          <p:cNvSpPr txBox="1"/>
          <p:nvPr>
            <p:ph type="body" idx="1"/>
          </p:nvPr>
        </p:nvSpPr>
        <p:spPr>
          <a:xfrm>
            <a:off x="1206500" y="4065354"/>
            <a:ext cx="21971000" cy="8439162"/>
          </a:xfrm>
          <a:prstGeom prst="rect">
            <a:avLst/>
          </a:prstGeom>
        </p:spPr>
        <p:txBody>
          <a:bodyPr/>
          <a:lstStyle/>
          <a:p>
            <a:pPr/>
            <a:r>
              <a:t>필수: Wall collisions</a:t>
            </a:r>
          </a:p>
          <a:p>
            <a:pPr/>
            <a:r>
              <a:t>Wall collision이 되면? Object collisions도 가능!</a:t>
            </a:r>
          </a:p>
          <a:p>
            <a:pPr/>
            <a:r>
              <a:t>More items in maze</a:t>
            </a:r>
          </a:p>
          <a:p>
            <a:pPr/>
            <a:r>
              <a:t>A distance related shadow effect</a:t>
            </a:r>
          </a:p>
          <a:p>
            <a:pPr/>
            <a:r>
              <a:t>Rotate the point of view with the mouse</a:t>
            </a:r>
          </a:p>
          <a:p>
            <a:pPr/>
            <a:r>
              <a:t>Life bar</a:t>
            </a:r>
          </a:p>
          <a:p>
            <a:pPr/>
            <a:r>
              <a:t>Earning points and/or losing life by picking up objects/traps.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보너스 영업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보너스 영업</a:t>
            </a:r>
          </a:p>
        </p:txBody>
      </p:sp>
      <p:sp>
        <p:nvSpPr>
          <p:cNvPr id="251" name="조금만 더 신경쓰면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조금만 더 신경쓰면</a:t>
            </a:r>
          </a:p>
        </p:txBody>
      </p:sp>
      <p:sp>
        <p:nvSpPr>
          <p:cNvPr id="252" name="Floor and/or ceiling texture (lodev 참고 추천)…"/>
          <p:cNvSpPr txBox="1"/>
          <p:nvPr>
            <p:ph type="body" idx="1"/>
          </p:nvPr>
        </p:nvSpPr>
        <p:spPr>
          <a:xfrm>
            <a:off x="1206500" y="4065354"/>
            <a:ext cx="21971000" cy="8439162"/>
          </a:xfrm>
          <a:prstGeom prst="rect">
            <a:avLst/>
          </a:prstGeom>
        </p:spPr>
        <p:txBody>
          <a:bodyPr/>
          <a:lstStyle/>
          <a:p>
            <a:pPr/>
            <a:r>
              <a:t>Floor and/or ceiling texture (lodev 참고 추천)</a:t>
            </a:r>
          </a:p>
          <a:p>
            <a:pPr/>
            <a:r>
              <a:t>A skybox</a:t>
            </a:r>
          </a:p>
          <a:p>
            <a:pPr/>
            <a:r>
              <a:t>An HUD</a:t>
            </a:r>
          </a:p>
          <a:p>
            <a:pPr/>
            <a:r>
              <a:t>Jump or crouch</a:t>
            </a:r>
          </a:p>
          <a:p>
            <a:pPr/>
            <a:r>
              <a:t>Doors which can open and close</a:t>
            </a:r>
          </a:p>
          <a:p>
            <a:pPr/>
            <a:r>
              <a:t>Secret doors</a:t>
            </a:r>
          </a:p>
          <a:p>
            <a:pPr/>
            <a:r>
              <a:t>Animations of a gun shoot or animated sprite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보너스 영업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보너스 영업</a:t>
            </a:r>
          </a:p>
        </p:txBody>
      </p:sp>
      <p:sp>
        <p:nvSpPr>
          <p:cNvPr id="255" name="도전을 좋아하신다면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도전을 좋아하신다면</a:t>
            </a:r>
          </a:p>
        </p:txBody>
      </p:sp>
      <p:sp>
        <p:nvSpPr>
          <p:cNvPr id="256" name="Ability to look up and down…"/>
          <p:cNvSpPr txBox="1"/>
          <p:nvPr>
            <p:ph type="body" idx="1"/>
          </p:nvPr>
        </p:nvSpPr>
        <p:spPr>
          <a:xfrm>
            <a:off x="1206500" y="4065354"/>
            <a:ext cx="21971000" cy="8439162"/>
          </a:xfrm>
          <a:prstGeom prst="rect">
            <a:avLst/>
          </a:prstGeom>
        </p:spPr>
        <p:txBody>
          <a:bodyPr/>
          <a:lstStyle/>
          <a:p>
            <a:pPr/>
            <a:r>
              <a:t>Ability to look up and down</a:t>
            </a:r>
          </a:p>
          <a:p>
            <a:pPr/>
            <a:r>
              <a:t>Several levels</a:t>
            </a:r>
          </a:p>
          <a:p>
            <a:pPr/>
            <a:r>
              <a:t>Sounds and music</a:t>
            </a:r>
          </a:p>
          <a:p>
            <a:pPr/>
            <a:r>
              <a:t>Weapons and bad guys to fight!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QnA"/>
          <p:cNvSpPr txBox="1"/>
          <p:nvPr>
            <p:ph type="body" idx="1"/>
          </p:nvPr>
        </p:nvSpPr>
        <p:spPr>
          <a:xfrm>
            <a:off x="1206500" y="1539893"/>
            <a:ext cx="21971000" cy="7241584"/>
          </a:xfrm>
          <a:prstGeom prst="rect">
            <a:avLst/>
          </a:prstGeom>
        </p:spPr>
        <p:txBody>
          <a:bodyPr/>
          <a:lstStyle>
            <a:lvl1pPr>
              <a:defRPr spc="-230" sz="23000"/>
            </a:lvl1pPr>
          </a:lstStyle>
          <a:p>
            <a:pPr/>
            <a:r>
              <a:t>QnA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목차"/>
          <p:cNvSpPr txBox="1"/>
          <p:nvPr>
            <p:ph type="title"/>
          </p:nvPr>
        </p:nvSpPr>
        <p:spPr>
          <a:xfrm>
            <a:off x="1206500" y="1672345"/>
            <a:ext cx="21971000" cy="1435101"/>
          </a:xfrm>
          <a:prstGeom prst="rect">
            <a:avLst/>
          </a:prstGeom>
        </p:spPr>
        <p:txBody>
          <a:bodyPr/>
          <a:lstStyle>
            <a:lvl1pPr defTabSz="1633687">
              <a:defRPr spc="-174" sz="8710"/>
            </a:lvl1pPr>
          </a:lstStyle>
          <a:p>
            <a:pPr/>
            <a:r>
              <a:t>목차</a:t>
            </a:r>
          </a:p>
        </p:txBody>
      </p:sp>
      <p:sp>
        <p:nvSpPr>
          <p:cNvPr id="159" name="cub3D 개괄…"/>
          <p:cNvSpPr txBox="1"/>
          <p:nvPr>
            <p:ph type="body" idx="1"/>
          </p:nvPr>
        </p:nvSpPr>
        <p:spPr>
          <a:xfrm>
            <a:off x="1206500" y="3955784"/>
            <a:ext cx="21971000" cy="7239699"/>
          </a:xfrm>
          <a:prstGeom prst="rect">
            <a:avLst/>
          </a:prstGeom>
        </p:spPr>
        <p:txBody>
          <a:bodyPr/>
          <a:lstStyle/>
          <a:p>
            <a: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pc="0" sz="4800"/>
            </a:pPr>
            <a:r>
              <a:t>cub3D 개괄</a:t>
            </a:r>
          </a:p>
          <a:p>
            <a: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pc="0" sz="4800"/>
            </a:pPr>
            <a:r>
              <a:t>minilibx 소개 및 간단한 코드 리뷰</a:t>
            </a:r>
          </a:p>
          <a:p>
            <a: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pc="0" sz="4800"/>
            </a:pPr>
            <a:r>
              <a:t>레이캐스팅 구현 이론 및 코드 리뷰 (by. minckim)</a:t>
            </a:r>
          </a:p>
          <a:p>
            <a:pPr marL="609600" indent="-609600" defTabSz="2438338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pc="0" sz="4800"/>
            </a:pPr>
            <a:r>
              <a:t>보너스 구현을 위한 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감사합니다!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감사합니다!</a:t>
            </a:r>
          </a:p>
        </p:txBody>
      </p:sp>
      <p:sp>
        <p:nvSpPr>
          <p:cNvPr id="261" name="즐거운 cub3D 하세요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즐거운 cub3D 하세요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b3D 개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cub3D 개괄</a:t>
            </a:r>
          </a:p>
        </p:txBody>
      </p:sp>
      <p:sp>
        <p:nvSpPr>
          <p:cNvPr id="162" name="Subject 분석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Subject 분석</a:t>
            </a:r>
          </a:p>
        </p:txBody>
      </p:sp>
      <p:pic>
        <p:nvPicPr>
          <p:cNvPr id="163" name="스크린샷 2020-09-25 오전 3.43.37.png" descr="스크린샷 2020-09-25 오전 3.43.37.png"/>
          <p:cNvPicPr>
            <a:picLocks noChangeAspect="1"/>
          </p:cNvPicPr>
          <p:nvPr/>
        </p:nvPicPr>
        <p:blipFill>
          <a:blip r:embed="rId2">
            <a:extLst/>
          </a:blip>
          <a:srcRect l="0" t="0" r="41389" b="0"/>
          <a:stretch>
            <a:fillRect/>
          </a:stretch>
        </p:blipFill>
        <p:spPr>
          <a:xfrm>
            <a:off x="913891" y="3891028"/>
            <a:ext cx="8642378" cy="89708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스크린샷 2020-09-25 오전 3.45.12.png" descr="스크린샷 2020-09-25 오전 3.45.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89201" y="4110652"/>
            <a:ext cx="13451995" cy="8531716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화살표"/>
          <p:cNvSpPr/>
          <p:nvPr/>
        </p:nvSpPr>
        <p:spPr>
          <a:xfrm>
            <a:off x="9417600" y="7474034"/>
            <a:ext cx="1774040" cy="180495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508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b3D 개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cub3D 개괄</a:t>
            </a:r>
          </a:p>
        </p:txBody>
      </p:sp>
      <p:sp>
        <p:nvSpPr>
          <p:cNvPr id="168" name="Subject 분석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Subject 분석</a:t>
            </a:r>
          </a:p>
        </p:txBody>
      </p:sp>
      <p:sp>
        <p:nvSpPr>
          <p:cNvPr id="169" name="맵 파싱 및 에러 처리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  맵 파싱 및 에러 처리</a:t>
            </a:r>
          </a:p>
          <a:p>
            <a:pPr lvl="1" marL="0" indent="457200">
              <a:buSzTx/>
              <a:buNone/>
            </a:pPr>
            <a:r>
              <a:t>→ 레이캐스팅 및 이벤트 관리</a:t>
            </a:r>
          </a:p>
          <a:p>
            <a:pPr lvl="1" marL="0" indent="457200">
              <a:buSzTx/>
              <a:buNone/>
            </a:pPr>
            <a:r>
              <a:t>OR</a:t>
            </a:r>
          </a:p>
          <a:p>
            <a:pPr lvl="1" marL="0" indent="457200">
              <a:buSzTx/>
              <a:buNone/>
            </a:pPr>
            <a:r>
              <a:t>→ bmp 형식으로 저장</a:t>
            </a:r>
          </a:p>
        </p:txBody>
      </p:sp>
      <p:pic>
        <p:nvPicPr>
          <p:cNvPr id="170" name="Untitled Diagram.png" descr="Untitled Dia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05615" y="1220766"/>
            <a:ext cx="9026439" cy="177699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-0.547013" origin="layout" pathEditMode="relative">
                                      <p:cBhvr>
                                        <p:cTn id="6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173" name="mlx 라이브러리는 왜 쓰나요?"/>
          <p:cNvSpPr txBox="1"/>
          <p:nvPr>
            <p:ph type="body" idx="21"/>
          </p:nvPr>
        </p:nvSpPr>
        <p:spPr>
          <a:xfrm>
            <a:off x="1206500" y="2913194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mlx 라이브러리는 왜 쓰나요?</a:t>
            </a:r>
          </a:p>
        </p:txBody>
      </p:sp>
      <p:sp>
        <p:nvSpPr>
          <p:cNvPr id="174" name="키 핸들링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키 핸들링</a:t>
            </a:r>
          </a:p>
          <a:p>
            <a:pPr/>
            <a:r>
              <a:t>이벤트 핸들링</a:t>
            </a:r>
          </a:p>
          <a:p>
            <a:pPr/>
            <a:r>
              <a:t>새 창 생성 및 이미지 출력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177" name="man 파일 읽기"/>
          <p:cNvSpPr txBox="1"/>
          <p:nvPr>
            <p:ph type="body" idx="21"/>
          </p:nvPr>
        </p:nvSpPr>
        <p:spPr>
          <a:xfrm>
            <a:off x="1206500" y="2913194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man 파일 읽기</a:t>
            </a:r>
          </a:p>
        </p:txBody>
      </p:sp>
      <p:sp>
        <p:nvSpPr>
          <p:cNvPr id="178" name="클러스터 pc: man (함수명)으로 확인 가능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클러스터 pc: man (함수명)으로 확인 가능</a:t>
            </a:r>
          </a:p>
          <a:p>
            <a:pPr/>
            <a:r>
              <a:t>개인 pc: minilibx_mms_20200219 버전/man/man3/ 로 이동</a:t>
            </a:r>
          </a:p>
          <a:p>
            <a:pPr lvl="6" marL="0" indent="2743200">
              <a:buSzTx/>
              <a:buNone/>
            </a:pPr>
            <a:r>
              <a:t> man ./(파일명)으로 확인 가능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181" name="Void *             mlx_init(void);"/>
          <p:cNvSpPr txBox="1"/>
          <p:nvPr>
            <p:ph type="body" idx="21"/>
          </p:nvPr>
        </p:nvSpPr>
        <p:spPr>
          <a:xfrm>
            <a:off x="1206500" y="2913194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Void *             mlx_init(void);</a:t>
            </a:r>
          </a:p>
        </p:txBody>
      </p:sp>
      <p:sp>
        <p:nvSpPr>
          <p:cNvPr id="182" name="man mlx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man mlx</a:t>
            </a:r>
          </a:p>
          <a:p>
            <a:pPr/>
            <a:r>
              <a:t>소프트웨어와 디스플레이 사이의 연결을 초기화</a:t>
            </a:r>
          </a:p>
          <a:p>
            <a:pPr/>
            <a:r>
              <a:t>이 연결이 생성되어야 다른 mlx 함수들 사용 가능</a:t>
            </a:r>
          </a:p>
          <a:p>
            <a:pPr/>
            <a:r>
              <a:t>반환값인 포인터는 프로그램 종료시까지 유지해야 함</a:t>
            </a:r>
          </a:p>
          <a:p>
            <a:pPr/>
            <a:r>
              <a:t>오류 발생시 널 포인터 반환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mlx 라이브러리 소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mlx 라이브러리 소개</a:t>
            </a:r>
          </a:p>
        </p:txBody>
      </p:sp>
      <p:sp>
        <p:nvSpPr>
          <p:cNvPr id="185" name="Void *           mlx_new_window(void *mlx_ptr,…"/>
          <p:cNvSpPr txBox="1"/>
          <p:nvPr>
            <p:ph type="body" idx="21"/>
          </p:nvPr>
        </p:nvSpPr>
        <p:spPr>
          <a:xfrm>
            <a:off x="1206500" y="2913194"/>
            <a:ext cx="21971000" cy="19391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5500">
              <a:defRPr sz="5500"/>
            </a:pPr>
            <a:r>
              <a:t>Void *           mlx_new_window(void *mlx_ptr,</a:t>
            </a:r>
          </a:p>
          <a:p>
            <a:pPr lvl="8" marL="0" indent="3657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pPr>
            <a:r>
              <a:t>                                  int size_x, int size_y, char *title);</a:t>
            </a:r>
          </a:p>
        </p:txBody>
      </p:sp>
      <p:sp>
        <p:nvSpPr>
          <p:cNvPr id="186" name="man mlx_new_window (관련 함수: mlx_clear_window, mlx_destroy_window)…"/>
          <p:cNvSpPr txBox="1"/>
          <p:nvPr>
            <p:ph type="body" idx="1"/>
          </p:nvPr>
        </p:nvSpPr>
        <p:spPr>
          <a:xfrm>
            <a:off x="1206500" y="4666155"/>
            <a:ext cx="21971000" cy="7838361"/>
          </a:xfrm>
          <a:prstGeom prst="rect">
            <a:avLst/>
          </a:prstGeom>
        </p:spPr>
        <p:txBody>
          <a:bodyPr/>
          <a:lstStyle/>
          <a:p>
            <a:pPr/>
            <a:r>
              <a:t>man mlx_new_window</a:t>
            </a:r>
            <a:br/>
            <a:r>
              <a:t>(관련 함수: mlx_clear_window, mlx_destroy_window)</a:t>
            </a:r>
          </a:p>
          <a:p>
            <a:pPr/>
            <a:r>
              <a:t>size_x * size_y 사이즈의 윈도우 생성 및 화면에 표시</a:t>
            </a:r>
            <a:br/>
            <a:r>
              <a:t>title은 제목 표시줄에 위치 (cub3D)</a:t>
            </a:r>
          </a:p>
          <a:p>
            <a:pPr/>
            <a:r>
              <a:t>오류 발생시 널 포인터 반환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